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9" r:id="rId4"/>
    <p:sldId id="258" r:id="rId5"/>
    <p:sldId id="31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2" r:id="rId30"/>
    <p:sldId id="316" r:id="rId31"/>
    <p:sldId id="283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5" r:id="rId57"/>
    <p:sldId id="309" r:id="rId58"/>
    <p:sldId id="310" r:id="rId59"/>
    <p:sldId id="311" r:id="rId60"/>
    <p:sldId id="312" r:id="rId61"/>
    <p:sldId id="313" r:id="rId62"/>
    <p:sldId id="31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</a:t>
            </a:r>
            <a:r>
              <a:rPr lang="en-US" baseline="0" dirty="0" err="1"/>
              <a:t>tinyints</a:t>
            </a:r>
            <a:r>
              <a:rPr lang="en-US" baseline="0" dirty="0"/>
              <a:t> and char(1) can get along?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knowing</a:t>
            </a:r>
            <a:r>
              <a:rPr lang="en-US" baseline="0" dirty="0"/>
              <a:t> the range of used values of the </a:t>
            </a:r>
            <a:r>
              <a:rPr lang="en-US" baseline="0" dirty="0" err="1"/>
              <a:t>tinyint</a:t>
            </a:r>
            <a:r>
              <a:rPr lang="en-US" baseline="0" dirty="0"/>
              <a:t> column, I might be able to get away with a char(2) or char(1).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emf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hyperlink" Target="http://www.bing.com/images/search?q=time+icon&amp;id=A811B78BEEF13BD74992333EF7629BC68415BE24&amp;FORM=IQFRBA" TargetMode="Externa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images/search?q=time+icon&amp;id=A811B78BEEF13BD74992333EF7629BC68415BE24&amp;FORM=IQFRBA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images/search?q=time+icon&amp;id=A811B78BEEF13BD74992333EF7629BC68415BE24&amp;FORM=IQFRBA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hyperlink" Target="http://www.bing.com/images/search?q=time+icon&amp;id=A811B78BEEF13BD74992333EF7629BC68415BE24&amp;FORM=IQFRBA" TargetMode="Externa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images/search?q=time+icon&amp;id=A811B78BEEF13BD74992333EF7629BC68415BE24&amp;FORM=IQFRBA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hyperlink" Target="http://www.bing.com/images/search?q=time+icon&amp;id=A811B78BEEF13BD74992333EF7629BC68415BE24&amp;FORM=IQFRB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hyperlink" Target="http://www.bing.com/images/search?q=time+icon&amp;id=A811B78BEEF13BD74992333EF7629BC68415BE24&amp;FORM=IQFRB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hyperlink" Target="http://www.bing.com/images/search?q=time+icon&amp;id=A811B78BEEF13BD74992333EF7629BC68415BE24&amp;FORM=IQFRBA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hyperlink" Target="http://www.bing.com/images/search?q=time+icon&amp;id=A811B78BEEF13BD74992333EF7629BC68415BE24&amp;FORM=IQFRBA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hyperlink" Target="http://www.bing.com/images/search?q=time+icon&amp;id=A811B78BEEF13BD74992333EF7629BC68415BE24&amp;FORM=IQFRBA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hyperlink" Target="http://www.bing.com/images/search?q=time+icon&amp;id=A811B78BEEF13BD74992333EF7629BC68415BE24&amp;FORM=IQFRBA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ng.com/images/search?q=time+icon&amp;id=A811B78BEEF13BD74992333EF7629BC68415BE24&amp;FORM=IQFRBA" TargetMode="Externa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images/search?q=time+icon&amp;id=A811B78BEEF13BD74992333EF7629BC68415BE24&amp;FORM=IQFRBA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1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607" y="507770"/>
            <a:ext cx="5782235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T-SQL PIVOT 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465" y="456888"/>
            <a:ext cx="493507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2" y="167425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9D8E7-5039-19D5-14B7-DE4505934406}"/>
              </a:ext>
            </a:extLst>
          </p:cNvPr>
          <p:cNvSpPr txBox="1"/>
          <p:nvPr/>
        </p:nvSpPr>
        <p:spPr>
          <a:xfrm>
            <a:off x="1775012" y="5178424"/>
            <a:ext cx="480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 See Books Online for additional aggregates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65CE386-2AE7-3797-5A11-A5A78CFC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704850"/>
            <a:ext cx="44386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7453CBE-58C3-C2A8-FAD1-51EBADC5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4572000"/>
            <a:ext cx="8317777" cy="151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707511"/>
            <a:chOff x="609600" y="1371600"/>
            <a:chExt cx="7710488" cy="27075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ID, Col1 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dbo.Table_1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(Col1) 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([  </a:t>
              </a:r>
              <a:r>
                <a:rPr lang="en-US" sz="7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],[  </a:t>
              </a:r>
              <a:r>
                <a:rPr lang="en-US" sz="6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],[  </a:t>
              </a:r>
              <a:r>
                <a:rPr lang="en-US" sz="3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])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, </a:t>
              </a:r>
              <a:r>
                <a:rPr lang="en-US" sz="1200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(Col1)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AS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dbo.Table_1</a:t>
              </a:r>
            </a:p>
            <a:p>
              <a:r>
                <a:rPr lang="en-US" sz="1200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 BY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Lucida Console" pitchFamily="49" charset="0"/>
            </a:endParaRPr>
          </a:p>
          <a:p>
            <a:endParaRPr lang="en-US" dirty="0">
              <a:latin typeface="Lucida Console" pitchFamily="49" charset="0"/>
            </a:endParaRPr>
          </a:p>
          <a:p>
            <a:endParaRPr lang="en-US" dirty="0">
              <a:latin typeface="Lucida Console" pitchFamily="49" charset="0"/>
            </a:endParaRPr>
          </a:p>
          <a:p>
            <a:endParaRPr lang="en-US" dirty="0">
              <a:latin typeface="Lucida Console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SUM</a:t>
            </a:r>
            <a:r>
              <a:rPr lang="en-US" dirty="0">
                <a:latin typeface="Lucida Console" pitchFamily="49" charset="0"/>
              </a:rPr>
              <a:t>(Col1)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</a:t>
            </a:r>
            <a:r>
              <a:rPr lang="en-US" dirty="0">
                <a:latin typeface="Lucida Console" pitchFamily="49" charset="0"/>
              </a:rPr>
              <a:t> [ID]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([Circle], [Triangle], [Square])</a:t>
            </a:r>
          </a:p>
          <a:p>
            <a:r>
              <a:rPr lang="en-US" dirty="0">
                <a:latin typeface="Lucida Console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b="1" dirty="0">
                <a:latin typeface="Lucida Console" pitchFamily="49" charset="0"/>
              </a:rPr>
              <a:t> (</a:t>
            </a:r>
          </a:p>
          <a:p>
            <a:r>
              <a:rPr lang="en-US" b="1" dirty="0">
                <a:latin typeface="Lucida Console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b="1" dirty="0">
                <a:latin typeface="Lucida Console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b="1" dirty="0">
                <a:latin typeface="Lucida Console" pitchFamily="49" charset="0"/>
              </a:rPr>
              <a:t> dbo.Table_1</a:t>
            </a:r>
          </a:p>
          <a:p>
            <a:r>
              <a:rPr lang="en-US" b="1" dirty="0">
                <a:latin typeface="Lucida Console" pitchFamily="49" charset="0"/>
              </a:rPr>
              <a:t>  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SUM</a:t>
            </a:r>
            <a:r>
              <a:rPr lang="en-US" dirty="0">
                <a:latin typeface="Lucida Console" pitchFamily="49" charset="0"/>
              </a:rPr>
              <a:t>(Col1)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 </a:t>
            </a:r>
            <a:r>
              <a:rPr lang="en-US" dirty="0">
                <a:latin typeface="Lucida Console" pitchFamily="49" charset="0"/>
              </a:rPr>
              <a:t>[ID]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([Circle], [Triangle], [Square])</a:t>
            </a:r>
          </a:p>
          <a:p>
            <a:r>
              <a:rPr lang="en-US" dirty="0">
                <a:latin typeface="Lucida Console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dbo.Table_1</a:t>
            </a:r>
          </a:p>
          <a:p>
            <a:r>
              <a:rPr lang="en-US" dirty="0">
                <a:latin typeface="Lucida Console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b="1" dirty="0">
                <a:latin typeface="Lucida Console" pitchFamily="49" charset="0"/>
              </a:rPr>
              <a:t> </a:t>
            </a:r>
            <a:r>
              <a:rPr lang="en-US" b="1" dirty="0" err="1">
                <a:latin typeface="Lucida Console" pitchFamily="49" charset="0"/>
              </a:rPr>
              <a:t>RawData</a:t>
            </a:r>
            <a:r>
              <a:rPr lang="en-US" b="1" dirty="0">
                <a:latin typeface="Lucida Console" pitchFamily="49" charset="0"/>
              </a:rPr>
              <a:t>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SUM</a:t>
            </a:r>
            <a:r>
              <a:rPr lang="en-US" dirty="0">
                <a:latin typeface="Lucida Console" pitchFamily="49" charset="0"/>
              </a:rPr>
              <a:t>(Col1)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</a:t>
            </a:r>
            <a:r>
              <a:rPr lang="en-US" dirty="0">
                <a:latin typeface="Lucida Console" pitchFamily="49" charset="0"/>
              </a:rPr>
              <a:t> [ID]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([Circle], [Triangle], [Square])</a:t>
            </a:r>
          </a:p>
          <a:p>
            <a:r>
              <a:rPr lang="en-US" dirty="0">
                <a:latin typeface="Lucida Console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b="1" dirty="0">
                <a:latin typeface="Lucida Console" pitchFamily="49" charset="0"/>
              </a:rPr>
              <a:t> </a:t>
            </a:r>
            <a:r>
              <a:rPr lang="en-US" b="1" dirty="0" err="1">
                <a:latin typeface="Lucida Console" pitchFamily="49" charset="0"/>
              </a:rPr>
              <a:t>PivotResults</a:t>
            </a:r>
            <a:endParaRPr lang="en-US" b="1" dirty="0">
              <a:latin typeface="Lucida Console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b="1" dirty="0">
                <a:latin typeface="Lucida Console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dbo.Table_1</a:t>
            </a:r>
          </a:p>
          <a:p>
            <a:r>
              <a:rPr lang="en-US" dirty="0">
                <a:latin typeface="Lucida Console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>
                <a:latin typeface="Lucida Console" pitchFamily="49" charset="0"/>
              </a:rPr>
              <a:t>RawData</a:t>
            </a:r>
            <a:r>
              <a:rPr lang="en-US" dirty="0">
                <a:latin typeface="Lucida Console" pitchFamily="49" charset="0"/>
              </a:rPr>
              <a:t>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SUM</a:t>
            </a:r>
            <a:r>
              <a:rPr lang="en-US" dirty="0">
                <a:latin typeface="Lucida Console" pitchFamily="49" charset="0"/>
              </a:rPr>
              <a:t>(Col1)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</a:t>
            </a:r>
            <a:r>
              <a:rPr lang="en-US" dirty="0">
                <a:latin typeface="Lucida Console" pitchFamily="49" charset="0"/>
              </a:rPr>
              <a:t> [ID]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([Circle], [Triangle], [Square])</a:t>
            </a:r>
          </a:p>
          <a:p>
            <a:r>
              <a:rPr lang="en-US" dirty="0">
                <a:latin typeface="Lucida Console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>
                <a:latin typeface="Lucida Console" pitchFamily="49" charset="0"/>
              </a:rPr>
              <a:t>PivotResults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select this predicate, but every value will be part of the pivot results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33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2010408" y="3662145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[Name</a:t>
            </a:r>
            <a:r>
              <a:rPr lang="en-US" b="1" dirty="0">
                <a:latin typeface="Lucida Console" pitchFamily="49" charset="0"/>
              </a:rPr>
              <a:t>]</a:t>
            </a:r>
            <a:r>
              <a:rPr lang="en-US" dirty="0">
                <a:latin typeface="Lucida Console" pitchFamily="49" charset="0"/>
              </a:rPr>
              <a:t>, Miles, </a:t>
            </a:r>
            <a:r>
              <a:rPr lang="en-US" dirty="0" err="1">
                <a:latin typeface="Lucida Console" pitchFamily="49" charset="0"/>
              </a:rPr>
              <a:t>Mins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 </a:t>
            </a:r>
            <a:r>
              <a:rPr lang="en-US" b="1" dirty="0">
                <a:latin typeface="Lucida Console" pitchFamily="49" charset="0"/>
              </a:rPr>
              <a:t>...</a:t>
            </a:r>
            <a:endParaRPr lang="en-US" dirty="0">
              <a:latin typeface="Lucida Console" pitchFamily="49" charset="0"/>
            </a:endParaRPr>
          </a:p>
          <a:p>
            <a:r>
              <a:rPr lang="en-US" dirty="0">
                <a:latin typeface="Lucida Console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>
                <a:latin typeface="Lucida Console" pitchFamily="49" charset="0"/>
              </a:rPr>
              <a:t>RawData</a:t>
            </a:r>
            <a:r>
              <a:rPr lang="en-US" dirty="0">
                <a:latin typeface="Lucida Console" pitchFamily="49" charset="0"/>
              </a:rPr>
              <a:t>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MIN</a:t>
            </a:r>
            <a:r>
              <a:rPr lang="en-US" dirty="0">
                <a:latin typeface="Lucida Console" pitchFamily="49" charset="0"/>
              </a:rPr>
              <a:t>(</a:t>
            </a:r>
            <a:r>
              <a:rPr lang="en-US" dirty="0" err="1">
                <a:latin typeface="Lucida Console" pitchFamily="49" charset="0"/>
              </a:rPr>
              <a:t>Mins</a:t>
            </a:r>
            <a:r>
              <a:rPr lang="en-US" dirty="0">
                <a:latin typeface="Lucida Console" pitchFamily="49" charset="0"/>
              </a:rPr>
              <a:t>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</a:t>
            </a:r>
            <a:r>
              <a:rPr lang="en-US" dirty="0">
                <a:latin typeface="Lucida Console" pitchFamily="49" charset="0"/>
              </a:rPr>
              <a:t> [Miles]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([3], [5], [10])</a:t>
            </a:r>
          </a:p>
          <a:p>
            <a:r>
              <a:rPr lang="en-US" dirty="0">
                <a:latin typeface="Lucida Console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>
                <a:latin typeface="Lucida Console" pitchFamily="49" charset="0"/>
              </a:rPr>
              <a:t>PivotResults</a:t>
            </a:r>
            <a:endParaRPr lang="en-US" dirty="0">
              <a:latin typeface="Lucida Console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0097DC9-DCF9-4C85-02CB-0CF4537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035491"/>
            <a:ext cx="18192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56757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Mins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endParaRPr lang="en-US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06101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04901"/>
            <a:ext cx="10055082" cy="3463865"/>
            <a:chOff x="1047749" y="1104901"/>
            <a:chExt cx="10055082" cy="34638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04901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onsolas" panose="020B06090202040302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onsolas" panose="020B06090202040302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onsolas" panose="020B06090202040302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569759" cy="379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[Primary Contact]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[Secondary Contact]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'Primary Contact'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pri</a:t>
            </a:r>
            <a:endParaRPr lang="en-US" sz="700" b="1" dirty="0">
              <a:solidFill>
                <a:srgbClr val="00808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'Secondary Contact'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sec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Tertiary Contact'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tri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Access Approver'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access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Patching Approver'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patch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113269" y="1880886"/>
            <a:ext cx="35826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801" y="2124776"/>
            <a:ext cx="5324834" cy="11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086376" y="2034158"/>
            <a:ext cx="2472178" cy="234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(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SUM(Sales)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FOR [Year]</a:t>
            </a:r>
          </a:p>
          <a:p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IN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[20XX]</a:t>
            </a:r>
            <a:r>
              <a:rPr lang="fr-FR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,</a:t>
            </a:r>
          </a:p>
          <a:p>
            <a:r>
              <a:rPr lang="fr-FR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  [20XY],</a:t>
            </a:r>
          </a:p>
          <a:p>
            <a:r>
              <a:rPr lang="fr-FR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  [20XZ],</a:t>
            </a:r>
          </a:p>
          <a:p>
            <a:r>
              <a:rPr lang="fr-FR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  [20YX]</a:t>
            </a:r>
            <a:endParaRPr lang="en-US" dirty="0"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‘’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SELECT</a:t>
              </a:r>
              <a:r>
                <a:rPr lang="en-US" dirty="0">
                  <a:latin typeface="Lucida Console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FROM</a:t>
              </a:r>
              <a:r>
                <a:rPr lang="en-US" dirty="0">
                  <a:latin typeface="Lucida Console" pitchFamily="49" charset="0"/>
                </a:rPr>
                <a:t> (</a:t>
              </a:r>
            </a:p>
            <a:p>
              <a:r>
                <a:rPr lang="en-US" dirty="0">
                  <a:latin typeface="Lucida Console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SELECT</a:t>
              </a:r>
              <a:r>
                <a:rPr lang="en-US" dirty="0">
                  <a:latin typeface="Lucida Console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  FROM </a:t>
              </a:r>
              <a:r>
                <a:rPr lang="en-US" b="1" dirty="0">
                  <a:latin typeface="Lucida Console" pitchFamily="49" charset="0"/>
                </a:rPr>
                <a:t>...</a:t>
              </a:r>
              <a:endParaRPr lang="en-US" dirty="0">
                <a:latin typeface="Lucida Console" pitchFamily="49" charset="0"/>
              </a:endParaRPr>
            </a:p>
            <a:p>
              <a:r>
                <a:rPr lang="en-US" dirty="0">
                  <a:latin typeface="Lucida Console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AS</a:t>
              </a:r>
              <a:r>
                <a:rPr lang="en-US" dirty="0">
                  <a:latin typeface="Lucida Console" pitchFamily="49" charset="0"/>
                </a:rPr>
                <a:t> </a:t>
              </a:r>
              <a:r>
                <a:rPr lang="en-US" dirty="0" err="1">
                  <a:latin typeface="Lucida Console" pitchFamily="49" charset="0"/>
                </a:rPr>
                <a:t>RawData</a:t>
              </a:r>
              <a:r>
                <a:rPr lang="en-US" dirty="0">
                  <a:latin typeface="Lucida Console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Lucida Console" pitchFamily="49" charset="0"/>
                </a:rPr>
                <a:t>PIVOT</a:t>
              </a:r>
              <a:r>
                <a:rPr lang="en-US" dirty="0">
                  <a:latin typeface="Lucida Console" pitchFamily="49" charset="0"/>
                </a:rPr>
                <a:t> (</a:t>
              </a:r>
            </a:p>
            <a:p>
              <a:r>
                <a:rPr lang="en-US" dirty="0">
                  <a:latin typeface="Lucida Console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Lucida Console" pitchFamily="49" charset="0"/>
                </a:rPr>
                <a:t>SUM</a:t>
              </a:r>
              <a:r>
                <a:rPr lang="en-US" dirty="0">
                  <a:latin typeface="Lucida Console" pitchFamily="49" charset="0"/>
                </a:rPr>
                <a:t>(Col3) </a:t>
              </a:r>
            </a:p>
            <a:p>
              <a:r>
                <a:rPr lang="en-US" dirty="0">
                  <a:latin typeface="Lucida Console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FOR</a:t>
              </a:r>
              <a:r>
                <a:rPr lang="en-US" dirty="0">
                  <a:latin typeface="Lucida Console" pitchFamily="49" charset="0"/>
                </a:rPr>
                <a:t> [Col2] </a:t>
              </a:r>
            </a:p>
            <a:p>
              <a:r>
                <a:rPr lang="en-US" dirty="0">
                  <a:latin typeface="Lucida Console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Lucida Console" pitchFamily="49" charset="0"/>
                </a:rPr>
                <a:t>IN</a:t>
              </a:r>
              <a:r>
                <a:rPr lang="en-US" dirty="0">
                  <a:latin typeface="Lucida Console" pitchFamily="49" charset="0"/>
                </a:rPr>
                <a:t> (   ,   ,    )</a:t>
              </a:r>
            </a:p>
            <a:p>
              <a:r>
                <a:rPr lang="en-US" dirty="0">
                  <a:latin typeface="Lucida Console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AS</a:t>
              </a:r>
              <a:r>
                <a:rPr lang="en-US" dirty="0">
                  <a:latin typeface="Lucida Console" pitchFamily="49" charset="0"/>
                </a:rPr>
                <a:t> </a:t>
              </a:r>
              <a:r>
                <a:rPr lang="en-US" dirty="0" err="1">
                  <a:latin typeface="Lucida Console" pitchFamily="49" charset="0"/>
                </a:rPr>
                <a:t>PivotResults</a:t>
              </a:r>
              <a:endParaRPr lang="en-US" dirty="0">
                <a:latin typeface="Lucida Console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0600" y="3543300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39144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0717" y="3539144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393520" y="981417"/>
            <a:ext cx="24404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     Pivots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UNPIVOT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897528" y="1562100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F2D8FC-ADA1-B5A4-7B2D-B587F2FA6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25432"/>
              </p:ext>
            </p:extLst>
          </p:nvPr>
        </p:nvGraphicFramePr>
        <p:xfrm>
          <a:off x="2057400" y="1351169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LOUSISWPS130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Kevin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628C8F-BC14-CDD9-5F28-39CB81098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399250"/>
              </p:ext>
            </p:extLst>
          </p:nvPr>
        </p:nvGraphicFramePr>
        <p:xfrm>
          <a:off x="6477000" y="1310913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Kevin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7599C-79B0-5407-48F8-9C43701F9F3D}"/>
              </a:ext>
            </a:extLst>
          </p:cNvPr>
          <p:cNvSpPr txBox="1"/>
          <p:nvPr/>
        </p:nvSpPr>
        <p:spPr>
          <a:xfrm>
            <a:off x="1904999" y="6108155"/>
            <a:ext cx="19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46DFD9-02A7-8F13-801A-CC734CF0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00" y="4183548"/>
            <a:ext cx="4961876" cy="110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85CE98-FB0A-FB6E-87D1-8AEDE89B1171}"/>
              </a:ext>
            </a:extLst>
          </p:cNvPr>
          <p:cNvGrpSpPr/>
          <p:nvPr/>
        </p:nvGrpSpPr>
        <p:grpSpPr>
          <a:xfrm>
            <a:off x="2052506" y="4003690"/>
            <a:ext cx="3528502" cy="1346071"/>
            <a:chOff x="2052506" y="4003690"/>
            <a:chExt cx="3528502" cy="13460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2052506" y="4819535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388" y="4003690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3C940F-1262-63A3-26BE-804091B72FD1}"/>
                </a:ext>
              </a:extLst>
            </p:cNvPr>
            <p:cNvSpPr/>
            <p:nvPr/>
          </p:nvSpPr>
          <p:spPr>
            <a:xfrm>
              <a:off x="3032835" y="4510539"/>
              <a:ext cx="492867" cy="279358"/>
            </a:xfrm>
            <a:prstGeom prst="rect">
              <a:avLst/>
            </a:prstGeom>
            <a:noFill/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982784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>
                <a:solidFill>
                  <a:schemeClr val="accent2"/>
                </a:solidFill>
              </a:rPr>
              <a:t>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71247"/>
                <a:ext cx="132600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stCxn id="21" idx="0"/>
              </p:cNvCxnSpPr>
              <p:nvPr/>
            </p:nvCxnSpPr>
            <p:spPr>
              <a:xfrm flipV="1">
                <a:off x="6682801" y="4932039"/>
                <a:ext cx="479999" cy="5392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/>
          <p:nvPr/>
        </p:nvCxnSpPr>
        <p:spPr>
          <a:xfrm flipV="1">
            <a:off x="4419600" y="1200150"/>
            <a:ext cx="278130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/>
          <p:nvPr/>
        </p:nvCxnSpPr>
        <p:spPr>
          <a:xfrm flipV="1">
            <a:off x="4847968" y="1657350"/>
            <a:ext cx="3305432" cy="3947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/>
          <p:nvPr/>
        </p:nvCxnSpPr>
        <p:spPr>
          <a:xfrm>
            <a:off x="7200900" y="1200150"/>
            <a:ext cx="1943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2386243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https://www.linkedin.com/in/jeff-foushee-13b80a100/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7719A92-B58A-A197-406E-CC9B1B6DB2BF}"/>
              </a:ext>
            </a:extLst>
          </p:cNvPr>
          <p:cNvGrpSpPr/>
          <p:nvPr/>
        </p:nvGrpSpPr>
        <p:grpSpPr>
          <a:xfrm>
            <a:off x="5741894" y="4558553"/>
            <a:ext cx="4260476" cy="1250576"/>
            <a:chOff x="4350124" y="4574241"/>
            <a:chExt cx="4260476" cy="12505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5509439" y="4702800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5197289" y="4574241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0124" y="5071011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ID, </a:t>
            </a:r>
            <a:r>
              <a:rPr lang="en-US" sz="14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r>
              <a:rPr lang="en-US" sz="14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4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endParaRPr lang="en-US" sz="140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CROSS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5F6F07-4DE6-5DFD-E85A-18E23FCA8F4E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18" name="Picture 5" descr="http://tse1.mm.bing.net/th?id=JN.scj0hH9yCbNg8rmabqgggA&amp;w=104&amp;h=105&amp;c=7&amp;rs=1&amp;qlt=90&amp;pid=3.1&amp;rm=2">
              <a:hlinkClick r:id="rId5"/>
              <a:extLst>
                <a:ext uri="{FF2B5EF4-FFF2-40B4-BE49-F238E27FC236}">
                  <a16:creationId xmlns:a16="http://schemas.microsoft.com/office/drawing/2014/main" id="{E48FBABD-A662-2FBF-A101-7CF35ECD7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6196B-41AB-9AE7-EF20-BB6867578E75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FB6254-BC0B-D283-0A27-BD5F0BEB6360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11" name="Picture 5" descr="http://tse1.mm.bing.net/th?id=JN.scj0hH9yCbNg8rmabqgggA&amp;w=104&amp;h=105&amp;c=7&amp;rs=1&amp;qlt=90&amp;pid=3.1&amp;rm=2">
              <a:hlinkClick r:id="rId3"/>
              <a:extLst>
                <a:ext uri="{FF2B5EF4-FFF2-40B4-BE49-F238E27FC236}">
                  <a16:creationId xmlns:a16="http://schemas.microsoft.com/office/drawing/2014/main" id="{2260B06F-E32E-ECD3-EB91-6990527C4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73C996-F39F-232C-0C11-F5C9CAFD7A40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6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65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65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5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5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6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6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20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20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450" y="2830635"/>
            <a:ext cx="902950" cy="26637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843E861-6CA1-7996-099D-4647AA067615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11" name="Picture 5" descr="http://tse1.mm.bing.net/th?id=JN.scj0hH9yCbNg8rmabqgggA&amp;w=104&amp;h=105&amp;c=7&amp;rs=1&amp;qlt=90&amp;pid=3.1&amp;rm=2">
              <a:hlinkClick r:id="rId3"/>
              <a:extLst>
                <a:ext uri="{FF2B5EF4-FFF2-40B4-BE49-F238E27FC236}">
                  <a16:creationId xmlns:a16="http://schemas.microsoft.com/office/drawing/2014/main" id="{A2FE0D2F-7464-045B-7D5B-E3BFA71C5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4E6FB3-682E-42B3-A5D3-53BCD08D25D1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5E440-FA86-FC6E-9753-A938D63F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975" y="3401218"/>
            <a:ext cx="3314700" cy="13811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00F18-DC3A-E7E8-E1DD-9BBCAA563D33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14" name="Picture 5" descr="http://tse1.mm.bing.net/th?id=JN.scj0hH9yCbNg8rmabqgggA&amp;w=104&amp;h=105&amp;c=7&amp;rs=1&amp;qlt=90&amp;pid=3.1&amp;rm=2">
              <a:hlinkClick r:id="rId5"/>
              <a:extLst>
                <a:ext uri="{FF2B5EF4-FFF2-40B4-BE49-F238E27FC236}">
                  <a16:creationId xmlns:a16="http://schemas.microsoft.com/office/drawing/2014/main" id="{DC065533-49CC-45FF-4C9F-4156A378D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70DCE5-4050-A002-DD3A-66F7589C55E2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4771-23FE-C8D3-85AA-53259A1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sure to thank our sponsors!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C4B08C-A914-5F45-417C-8F5BD855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4" y="1572698"/>
            <a:ext cx="3050745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F001E0-58AF-088C-3BA3-B50069CD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41" y="785050"/>
            <a:ext cx="3133165" cy="31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22E470-9DAF-9C0A-4714-1A64B685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852" y="1907826"/>
            <a:ext cx="1809979" cy="11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0A5B67-5B5F-5CDD-B102-6E03F856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04" y="1474204"/>
            <a:ext cx="2470674" cy="17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B5C8E-1D5A-E283-72DC-E34F82977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321564"/>
            <a:ext cx="2375647" cy="950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791B1-D637-1E43-93E4-E938A1E30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596" y="3396419"/>
            <a:ext cx="3152775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1AEEC-6964-670B-8533-0EC5A4746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3371" y="3310795"/>
            <a:ext cx="3251163" cy="104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751B5-7616-EA45-C592-EB3F1A906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534" y="3214548"/>
            <a:ext cx="1952625" cy="1057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D346F-F5FF-CF4D-B22C-6E85D114B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561" y="4913936"/>
            <a:ext cx="1743804" cy="742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7BB751-8D0E-3629-27E4-5C0E4A78EE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1335" y="4796739"/>
            <a:ext cx="2375648" cy="9042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0F8D30-E4B1-A05A-757C-1A93985FA0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0953" y="4809052"/>
            <a:ext cx="2369261" cy="846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A9C327-4222-7201-50E1-87BB363AD8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0869" y="4894707"/>
            <a:ext cx="1818637" cy="73113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9DB52C3-E0F6-DB52-8F23-B3B2E3B26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500" y="4796739"/>
            <a:ext cx="1360939" cy="88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84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4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7014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2294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3764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6144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E397AB-4266-A672-01CD-24E1F6A683CC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15" name="Picture 5" descr="http://tse1.mm.bing.net/th?id=JN.scj0hH9yCbNg8rmabqgggA&amp;w=104&amp;h=105&amp;c=7&amp;rs=1&amp;qlt=90&amp;pid=3.1&amp;rm=2">
              <a:hlinkClick r:id="rId3"/>
              <a:extLst>
                <a:ext uri="{FF2B5EF4-FFF2-40B4-BE49-F238E27FC236}">
                  <a16:creationId xmlns:a16="http://schemas.microsoft.com/office/drawing/2014/main" id="{0A3191A5-1A48-CA60-32AB-96FC0C4F3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04301E-B250-6EBB-089D-8E581BDDB5F0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8B65EA-AB01-E3A1-495C-059B671E4177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16" name="Picture 5" descr="http://tse1.mm.bing.net/th?id=JN.scj0hH9yCbNg8rmabqgggA&amp;w=104&amp;h=105&amp;c=7&amp;rs=1&amp;qlt=90&amp;pid=3.1&amp;rm=2">
              <a:hlinkClick r:id="rId4"/>
              <a:extLst>
                <a:ext uri="{FF2B5EF4-FFF2-40B4-BE49-F238E27FC236}">
                  <a16:creationId xmlns:a16="http://schemas.microsoft.com/office/drawing/2014/main" id="{086066DC-44EE-9705-B93F-330826428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307F52-422D-8BA2-ED2E-5D7E2AA86310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6230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6720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58165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18805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58165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18805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18805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18805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4830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5926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AFE69E-5B2C-0CD7-8569-24D49EEF741E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20" name="Picture 5" descr="http://tse1.mm.bing.net/th?id=JN.scj0hH9yCbNg8rmabqgggA&amp;w=104&amp;h=105&amp;c=7&amp;rs=1&amp;qlt=90&amp;pid=3.1&amp;rm=2">
              <a:hlinkClick r:id="rId4"/>
              <a:extLst>
                <a:ext uri="{FF2B5EF4-FFF2-40B4-BE49-F238E27FC236}">
                  <a16:creationId xmlns:a16="http://schemas.microsoft.com/office/drawing/2014/main" id="{E329EE43-78F6-82DD-72DB-1428092EA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1F9720-46C7-4595-9CDF-1BE960808E79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6230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635BFA-31FA-36D8-3ACF-B72675593F6A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26" name="Picture 5" descr="http://tse1.mm.bing.net/th?id=JN.scj0hH9yCbNg8rmabqgggA&amp;w=104&amp;h=105&amp;c=7&amp;rs=1&amp;qlt=90&amp;pid=3.1&amp;rm=2">
              <a:hlinkClick r:id="rId4"/>
              <a:extLst>
                <a:ext uri="{FF2B5EF4-FFF2-40B4-BE49-F238E27FC236}">
                  <a16:creationId xmlns:a16="http://schemas.microsoft.com/office/drawing/2014/main" id="{A3B31454-32CD-CE04-95EE-A376C659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6E56B0-3020-9A27-8EF8-CD4E0237DA9D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066" y="447450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53067" y="470310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67368" y="470310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67368" y="613658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43769" y="470310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50991" y="470310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56181" y="613658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50988" y="613658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3420" y="4300485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013D6C-01EB-0CC7-4F77-256EC1221087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18" name="Picture 5" descr="http://tse1.mm.bing.net/th?id=JN.scj0hH9yCbNg8rmabqgggA&amp;w=104&amp;h=105&amp;c=7&amp;rs=1&amp;qlt=90&amp;pid=3.1&amp;rm=2">
              <a:hlinkClick r:id="rId4"/>
              <a:extLst>
                <a:ext uri="{FF2B5EF4-FFF2-40B4-BE49-F238E27FC236}">
                  <a16:creationId xmlns:a16="http://schemas.microsoft.com/office/drawing/2014/main" id="{E0970B74-FB33-1E55-760B-1A5DEF527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3F1FC1-B146-98A9-DDC6-BF2D309D129C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055F99-02B4-B6AF-8531-942A430E5E9F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20" name="Picture 5" descr="http://tse1.mm.bing.net/th?id=JN.scj0hH9yCbNg8rmabqgggA&amp;w=104&amp;h=105&amp;c=7&amp;rs=1&amp;qlt=90&amp;pid=3.1&amp;rm=2">
              <a:hlinkClick r:id="rId4"/>
              <a:extLst>
                <a:ext uri="{FF2B5EF4-FFF2-40B4-BE49-F238E27FC236}">
                  <a16:creationId xmlns:a16="http://schemas.microsoft.com/office/drawing/2014/main" id="{741BBB4F-5EA6-F839-E27E-8BECA518A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936270-6A39-3E20-C7D8-0B81AA8C07E3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396FBC-9A0F-1383-2C11-72418C67D7F9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10" name="Picture 5" descr="http://tse1.mm.bing.net/th?id=JN.scj0hH9yCbNg8rmabqgggA&amp;w=104&amp;h=105&amp;c=7&amp;rs=1&amp;qlt=90&amp;pid=3.1&amp;rm=2">
              <a:hlinkClick r:id="rId2"/>
              <a:extLst>
                <a:ext uri="{FF2B5EF4-FFF2-40B4-BE49-F238E27FC236}">
                  <a16:creationId xmlns:a16="http://schemas.microsoft.com/office/drawing/2014/main" id="{193924EB-10BE-10A9-328E-0BA041E4A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0743BD-78E1-BC73-01CC-7C2BD5EB8180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86DAC-FD89-0E38-1182-93AEB60D8B1E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20" name="Picture 5" descr="http://tse1.mm.bing.net/th?id=JN.scj0hH9yCbNg8rmabqgggA&amp;w=104&amp;h=105&amp;c=7&amp;rs=1&amp;qlt=90&amp;pid=3.1&amp;rm=2">
              <a:hlinkClick r:id="rId6"/>
              <a:extLst>
                <a:ext uri="{FF2B5EF4-FFF2-40B4-BE49-F238E27FC236}">
                  <a16:creationId xmlns:a16="http://schemas.microsoft.com/office/drawing/2014/main" id="{491B18E8-C695-3D2C-4846-84FE672EC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A819F6-0A73-AD85-27D8-9913BD1748FB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B391B6-96D1-DF7E-E4D8-69D8718641B0}"/>
              </a:ext>
            </a:extLst>
          </p:cNvPr>
          <p:cNvGrpSpPr/>
          <p:nvPr/>
        </p:nvGrpSpPr>
        <p:grpSpPr>
          <a:xfrm>
            <a:off x="9576547" y="285750"/>
            <a:ext cx="2133600" cy="369332"/>
            <a:chOff x="6858000" y="457200"/>
            <a:chExt cx="2133600" cy="369332"/>
          </a:xfrm>
        </p:grpSpPr>
        <p:pic>
          <p:nvPicPr>
            <p:cNvPr id="17" name="Picture 5" descr="http://tse1.mm.bing.net/th?id=JN.scj0hH9yCbNg8rmabqgggA&amp;w=104&amp;h=105&amp;c=7&amp;rs=1&amp;qlt=90&amp;pid=3.1&amp;rm=2">
              <a:hlinkClick r:id="rId3"/>
              <a:extLst>
                <a:ext uri="{FF2B5EF4-FFF2-40B4-BE49-F238E27FC236}">
                  <a16:creationId xmlns:a16="http://schemas.microsoft.com/office/drawing/2014/main" id="{621854F5-ED0A-7373-B092-1FFEDF13E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57200"/>
              <a:ext cx="316250" cy="31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263F49-5F84-30B4-39CB-BB1B8AA0FDD2}"/>
                </a:ext>
              </a:extLst>
            </p:cNvPr>
            <p:cNvSpPr txBox="1"/>
            <p:nvPr/>
          </p:nvSpPr>
          <p:spPr>
            <a:xfrm>
              <a:off x="7174250" y="457200"/>
              <a:ext cx="181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/>
                </a:rPr>
                <a:t>If time allows…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 fontScale="92500"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 of combined data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https://www.linkedin.com/in/jeff-foushee-13b80a100/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3582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LOUSISWPS130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43873"/>
              </p:ext>
            </p:extLst>
          </p:nvPr>
        </p:nvGraphicFramePr>
        <p:xfrm>
          <a:off x="1692744" y="1054028"/>
          <a:ext cx="3507535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6696</TotalTime>
  <Words>5992</Words>
  <Application>Microsoft Office PowerPoint</Application>
  <PresentationFormat>Widescreen</PresentationFormat>
  <Paragraphs>1114</Paragraphs>
  <Slides>62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Cascadia Mono</vt:lpstr>
      <vt:lpstr>Consolas</vt:lpstr>
      <vt:lpstr>Lucida Console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Be sure to thank our sponsors!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T-SQL PIVOT works</vt:lpstr>
      <vt:lpstr>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The n-column PIVOT</vt:lpstr>
      <vt:lpstr>PowerPoint Presentation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PowerPoint Presentation</vt:lpstr>
      <vt:lpstr>The XML-based unpivot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PowerPoint Presentation</vt:lpstr>
      <vt:lpstr>Converting datetimes to fit in a varchar()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</cp:lastModifiedBy>
  <cp:revision>23</cp:revision>
  <dcterms:created xsi:type="dcterms:W3CDTF">2024-01-27T18:54:49Z</dcterms:created>
  <dcterms:modified xsi:type="dcterms:W3CDTF">2024-02-10T14:14:58Z</dcterms:modified>
</cp:coreProperties>
</file>